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5" r:id="rId7"/>
    <p:sldId id="268" r:id="rId8"/>
    <p:sldId id="266" r:id="rId9"/>
    <p:sldId id="269" r:id="rId10"/>
    <p:sldId id="264" r:id="rId11"/>
    <p:sldId id="260" r:id="rId12"/>
    <p:sldId id="261" r:id="rId13"/>
    <p:sldId id="262" r:id="rId14"/>
    <p:sldId id="267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44171477764323"/>
          <c:y val="5.0297501937207216E-2"/>
          <c:w val="0.83481423460810855"/>
          <c:h val="0.71698395688704597"/>
        </c:manualLayout>
      </c:layout>
      <c:lineChart>
        <c:grouping val="standard"/>
        <c:varyColors val="0"/>
        <c:ser>
          <c:idx val="0"/>
          <c:order val="0"/>
          <c:tx>
            <c:strRef>
              <c:f>Hoja2!$L$1</c:f>
              <c:strCache>
                <c:ptCount val="1"/>
                <c:pt idx="0">
                  <c:v>% minas productivas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Hoja2!$A$2:$A$32</c:f>
              <c:numCache>
                <c:formatCode>General</c:formatCode>
                <c:ptCount val="31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</c:numCache>
            </c:numRef>
          </c:cat>
          <c:val>
            <c:numRef>
              <c:f>Hoja2!$L$2:$L$32</c:f>
              <c:numCache>
                <c:formatCode>0.0</c:formatCode>
                <c:ptCount val="31"/>
                <c:pt idx="0">
                  <c:v>24.889073765945646</c:v>
                </c:pt>
                <c:pt idx="1">
                  <c:v>18.103574033552153</c:v>
                </c:pt>
                <c:pt idx="2">
                  <c:v>25.384997516145056</c:v>
                </c:pt>
                <c:pt idx="3">
                  <c:v>26.314190215739895</c:v>
                </c:pt>
                <c:pt idx="4">
                  <c:v>25.108419321070734</c:v>
                </c:pt>
                <c:pt idx="5">
                  <c:v>27.287293702932221</c:v>
                </c:pt>
                <c:pt idx="6">
                  <c:v>41.992676816342261</c:v>
                </c:pt>
                <c:pt idx="7">
                  <c:v>42.731614135625598</c:v>
                </c:pt>
                <c:pt idx="8">
                  <c:v>38.972602739726028</c:v>
                </c:pt>
                <c:pt idx="9">
                  <c:v>34.281274281274278</c:v>
                </c:pt>
                <c:pt idx="10">
                  <c:v>33.251516026566563</c:v>
                </c:pt>
                <c:pt idx="11">
                  <c:v>29.770027798837503</c:v>
                </c:pt>
                <c:pt idx="12">
                  <c:v>23.071184995737426</c:v>
                </c:pt>
                <c:pt idx="13">
                  <c:v>19.264363354037268</c:v>
                </c:pt>
                <c:pt idx="14">
                  <c:v>16.857166351451362</c:v>
                </c:pt>
                <c:pt idx="15">
                  <c:v>16.170950043315045</c:v>
                </c:pt>
                <c:pt idx="16">
                  <c:v>15.049226441631506</c:v>
                </c:pt>
                <c:pt idx="17">
                  <c:v>12.326878897276009</c:v>
                </c:pt>
                <c:pt idx="18">
                  <c:v>14.955399506547732</c:v>
                </c:pt>
                <c:pt idx="19">
                  <c:v>15.797797919581484</c:v>
                </c:pt>
                <c:pt idx="20">
                  <c:v>16.789536266349582</c:v>
                </c:pt>
                <c:pt idx="21">
                  <c:v>16.378415773088896</c:v>
                </c:pt>
                <c:pt idx="25">
                  <c:v>13.398481191499382</c:v>
                </c:pt>
                <c:pt idx="26">
                  <c:v>9.069338254679673</c:v>
                </c:pt>
                <c:pt idx="27">
                  <c:v>10.236822001527884</c:v>
                </c:pt>
                <c:pt idx="28">
                  <c:v>10.408046796975318</c:v>
                </c:pt>
                <c:pt idx="29">
                  <c:v>10.728744939271255</c:v>
                </c:pt>
                <c:pt idx="30">
                  <c:v>12.520708551038613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Hoja2!$M$1</c:f>
              <c:strCache>
                <c:ptCount val="1"/>
                <c:pt idx="0">
                  <c:v>% superficie productiva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numRef>
              <c:f>Hoja2!$A$2:$A$32</c:f>
              <c:numCache>
                <c:formatCode>General</c:formatCode>
                <c:ptCount val="31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</c:numCache>
            </c:numRef>
          </c:cat>
          <c:val>
            <c:numRef>
              <c:f>Hoja2!$M$2:$M$32</c:f>
              <c:numCache>
                <c:formatCode>General</c:formatCode>
                <c:ptCount val="31"/>
                <c:pt idx="6" formatCode="0.0">
                  <c:v>37.511350275714697</c:v>
                </c:pt>
                <c:pt idx="7" formatCode="0.0">
                  <c:v>38.073306709253941</c:v>
                </c:pt>
                <c:pt idx="8" formatCode="0.0">
                  <c:v>45.432038553448244</c:v>
                </c:pt>
                <c:pt idx="9" formatCode="0.0">
                  <c:v>41.787763502346841</c:v>
                </c:pt>
                <c:pt idx="10" formatCode="0.0">
                  <c:v>38.238173491818564</c:v>
                </c:pt>
                <c:pt idx="11" formatCode="0.0">
                  <c:v>34.484996937418494</c:v>
                </c:pt>
                <c:pt idx="12" formatCode="0.0">
                  <c:v>27.573958805839759</c:v>
                </c:pt>
                <c:pt idx="13" formatCode="0.0">
                  <c:v>21.55288622930296</c:v>
                </c:pt>
                <c:pt idx="14" formatCode="0.0">
                  <c:v>19.172603842479564</c:v>
                </c:pt>
                <c:pt idx="15" formatCode="0.0">
                  <c:v>17.718868029351501</c:v>
                </c:pt>
                <c:pt idx="16" formatCode="0.0">
                  <c:v>16.223261022333972</c:v>
                </c:pt>
                <c:pt idx="17" formatCode="0.0">
                  <c:v>15.434249978257212</c:v>
                </c:pt>
                <c:pt idx="18" formatCode="0.0">
                  <c:v>15.802357547759982</c:v>
                </c:pt>
                <c:pt idx="19" formatCode="0.0">
                  <c:v>16.750719308987328</c:v>
                </c:pt>
                <c:pt idx="20" formatCode="0.0">
                  <c:v>19.910116924680366</c:v>
                </c:pt>
                <c:pt idx="21" formatCode="0.0">
                  <c:v>19.50256619582521</c:v>
                </c:pt>
                <c:pt idx="25" formatCode="0.0">
                  <c:v>18.814085428772266</c:v>
                </c:pt>
                <c:pt idx="26" formatCode="0.0">
                  <c:v>12.056630591403771</c:v>
                </c:pt>
                <c:pt idx="27" formatCode="0.0">
                  <c:v>11.686471294423153</c:v>
                </c:pt>
                <c:pt idx="28" formatCode="0.0">
                  <c:v>12.487045660146752</c:v>
                </c:pt>
                <c:pt idx="29" formatCode="0.0">
                  <c:v>13.094968839024117</c:v>
                </c:pt>
                <c:pt idx="30" formatCode="0.0">
                  <c:v>14.987735860702603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908793920"/>
        <c:axId val="-1908807520"/>
      </c:lineChart>
      <c:catAx>
        <c:axId val="-190879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-1908807520"/>
        <c:crossesAt val="0"/>
        <c:auto val="1"/>
        <c:lblAlgn val="ctr"/>
        <c:lblOffset val="100"/>
        <c:tickLblSkip val="2"/>
        <c:tickMarkSkip val="1"/>
        <c:noMultiLvlLbl val="0"/>
      </c:catAx>
      <c:valAx>
        <c:axId val="-1908807520"/>
        <c:scaling>
          <c:orientation val="minMax"/>
        </c:scaling>
        <c:delete val="0"/>
        <c:axPos val="l"/>
        <c:majorGridlines>
          <c:spPr>
            <a:ln w="317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 sz="2400"/>
                  <a:t>% del total</a:t>
                </a:r>
              </a:p>
            </c:rich>
          </c:tx>
          <c:layout>
            <c:manualLayout>
              <c:xMode val="edge"/>
              <c:yMode val="edge"/>
              <c:x val="1.0471542902551683E-2"/>
              <c:y val="0.286991628700535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-1908793920"/>
        <c:crossesAt val="1"/>
        <c:crossBetween val="midCat"/>
      </c:valAx>
      <c:spPr>
        <a:noFill/>
        <a:ln w="3175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1117611520145893"/>
          <c:y val="0.91718974120789631"/>
          <c:w val="0.62131154555139978"/>
          <c:h val="6.5090884859915224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FFFFFF"/>
    </a:solidFill>
    <a:ln w="6350">
      <a:solidFill>
        <a:schemeClr val="tx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25265096574693"/>
          <c:y val="7.6698554177950573E-2"/>
          <c:w val="0.78051237117348571"/>
          <c:h val="0.71683648712469183"/>
        </c:manualLayout>
      </c:layout>
      <c:lineChart>
        <c:grouping val="standard"/>
        <c:varyColors val="0"/>
        <c:ser>
          <c:idx val="0"/>
          <c:order val="0"/>
          <c:tx>
            <c:strRef>
              <c:f>Hoja2!$D$37</c:f>
              <c:strCache>
                <c:ptCount val="1"/>
                <c:pt idx="0">
                  <c:v>Superficie de las minas activas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Hoja2!$A$2:$A$32</c:f>
              <c:numCache>
                <c:formatCode>General</c:formatCode>
                <c:ptCount val="31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</c:numCache>
            </c:numRef>
          </c:cat>
          <c:val>
            <c:numRef>
              <c:f>Hoja2!$D$2:$D$32</c:f>
              <c:numCache>
                <c:formatCode>#,##0</c:formatCode>
                <c:ptCount val="31"/>
                <c:pt idx="0">
                  <c:v>22019.341983999999</c:v>
                </c:pt>
                <c:pt idx="1">
                  <c:v>12899.738515000001</c:v>
                </c:pt>
                <c:pt idx="2">
                  <c:v>34031.7094</c:v>
                </c:pt>
                <c:pt idx="3">
                  <c:v>32233.9817</c:v>
                </c:pt>
                <c:pt idx="4">
                  <c:v>34743.761299999998</c:v>
                </c:pt>
                <c:pt idx="5">
                  <c:v>31105.2899</c:v>
                </c:pt>
                <c:pt idx="6">
                  <c:v>34677.202899999997</c:v>
                </c:pt>
                <c:pt idx="7">
                  <c:v>38667</c:v>
                </c:pt>
                <c:pt idx="8">
                  <c:v>50976</c:v>
                </c:pt>
                <c:pt idx="9">
                  <c:v>48658.9611</c:v>
                </c:pt>
                <c:pt idx="10">
                  <c:v>48109.0936</c:v>
                </c:pt>
                <c:pt idx="11">
                  <c:v>50995</c:v>
                </c:pt>
                <c:pt idx="12">
                  <c:v>49238.542500000003</c:v>
                </c:pt>
                <c:pt idx="13">
                  <c:v>42711.944499999998</c:v>
                </c:pt>
                <c:pt idx="14">
                  <c:v>45156.275199999996</c:v>
                </c:pt>
                <c:pt idx="15">
                  <c:v>47668.401400000002</c:v>
                </c:pt>
                <c:pt idx="16">
                  <c:v>46242.449099999998</c:v>
                </c:pt>
                <c:pt idx="17">
                  <c:v>45025.815999999992</c:v>
                </c:pt>
                <c:pt idx="18">
                  <c:v>46261.9375</c:v>
                </c:pt>
                <c:pt idx="19">
                  <c:v>50936.9375</c:v>
                </c:pt>
                <c:pt idx="20">
                  <c:v>61989.9375</c:v>
                </c:pt>
                <c:pt idx="21">
                  <c:v>63037.9375</c:v>
                </c:pt>
                <c:pt idx="22">
                  <c:v>60279.9375</c:v>
                </c:pt>
                <c:pt idx="23">
                  <c:v>47722.9375</c:v>
                </c:pt>
                <c:pt idx="24">
                  <c:v>57166.9375</c:v>
                </c:pt>
                <c:pt idx="25">
                  <c:v>61342.9375</c:v>
                </c:pt>
                <c:pt idx="26">
                  <c:v>36193.997499999998</c:v>
                </c:pt>
                <c:pt idx="27">
                  <c:v>34556.303989999986</c:v>
                </c:pt>
                <c:pt idx="28">
                  <c:v>35495.80230000001</c:v>
                </c:pt>
                <c:pt idx="29">
                  <c:v>37675.203399999999</c:v>
                </c:pt>
                <c:pt idx="30">
                  <c:v>50506.409699999989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Hoja2!$D$38</c:f>
              <c:strCache>
                <c:ptCount val="1"/>
                <c:pt idx="0">
                  <c:v>Superficie de todas las minas</c:v>
                </c:pt>
              </c:strCache>
            </c:strRef>
          </c:tx>
          <c:spPr>
            <a:ln w="38100">
              <a:solidFill>
                <a:srgbClr val="000000"/>
              </a:solidFill>
              <a:prstDash val="sysDash"/>
            </a:ln>
          </c:spPr>
          <c:marker>
            <c:symbol val="none"/>
          </c:marker>
          <c:cat>
            <c:numRef>
              <c:f>Hoja2!$A$2:$A$32</c:f>
              <c:numCache>
                <c:formatCode>General</c:formatCode>
                <c:ptCount val="31"/>
                <c:pt idx="0">
                  <c:v>1861</c:v>
                </c:pt>
                <c:pt idx="1">
                  <c:v>1862</c:v>
                </c:pt>
                <c:pt idx="2">
                  <c:v>1863</c:v>
                </c:pt>
                <c:pt idx="3">
                  <c:v>1864</c:v>
                </c:pt>
                <c:pt idx="4">
                  <c:v>1865</c:v>
                </c:pt>
                <c:pt idx="5">
                  <c:v>1866</c:v>
                </c:pt>
                <c:pt idx="6">
                  <c:v>1867</c:v>
                </c:pt>
                <c:pt idx="7">
                  <c:v>1868</c:v>
                </c:pt>
                <c:pt idx="8">
                  <c:v>1869</c:v>
                </c:pt>
                <c:pt idx="9">
                  <c:v>1870</c:v>
                </c:pt>
                <c:pt idx="10">
                  <c:v>1871</c:v>
                </c:pt>
                <c:pt idx="11">
                  <c:v>1872</c:v>
                </c:pt>
                <c:pt idx="12">
                  <c:v>1873</c:v>
                </c:pt>
                <c:pt idx="13">
                  <c:v>1874</c:v>
                </c:pt>
                <c:pt idx="14">
                  <c:v>1875</c:v>
                </c:pt>
                <c:pt idx="15">
                  <c:v>1876</c:v>
                </c:pt>
                <c:pt idx="16">
                  <c:v>1877</c:v>
                </c:pt>
                <c:pt idx="17">
                  <c:v>1878</c:v>
                </c:pt>
                <c:pt idx="18">
                  <c:v>1879</c:v>
                </c:pt>
                <c:pt idx="19">
                  <c:v>1880</c:v>
                </c:pt>
                <c:pt idx="20">
                  <c:v>1881</c:v>
                </c:pt>
                <c:pt idx="21">
                  <c:v>1882</c:v>
                </c:pt>
                <c:pt idx="22">
                  <c:v>1883</c:v>
                </c:pt>
                <c:pt idx="23">
                  <c:v>1884</c:v>
                </c:pt>
                <c:pt idx="24">
                  <c:v>1885</c:v>
                </c:pt>
                <c:pt idx="25">
                  <c:v>1886</c:v>
                </c:pt>
                <c:pt idx="26">
                  <c:v>1887</c:v>
                </c:pt>
                <c:pt idx="27">
                  <c:v>1888</c:v>
                </c:pt>
                <c:pt idx="28">
                  <c:v>1889</c:v>
                </c:pt>
                <c:pt idx="29">
                  <c:v>1890</c:v>
                </c:pt>
                <c:pt idx="30">
                  <c:v>1891</c:v>
                </c:pt>
              </c:numCache>
            </c:numRef>
          </c:cat>
          <c:val>
            <c:numRef>
              <c:f>Hoja2!$J$2:$J$32</c:f>
              <c:numCache>
                <c:formatCode>General</c:formatCode>
                <c:ptCount val="31"/>
                <c:pt idx="6" formatCode="#,##0">
                  <c:v>92444.560500000007</c:v>
                </c:pt>
                <c:pt idx="7" formatCode="#,##0">
                  <c:v>101559.3426</c:v>
                </c:pt>
                <c:pt idx="8" formatCode="#,##0">
                  <c:v>112202.7574</c:v>
                </c:pt>
                <c:pt idx="9" formatCode="#,##0">
                  <c:v>116443.08530000001</c:v>
                </c:pt>
                <c:pt idx="10" formatCode="#,##0">
                  <c:v>125814.3086</c:v>
                </c:pt>
                <c:pt idx="11" formatCode="#,##0">
                  <c:v>147875.90119999999</c:v>
                </c:pt>
                <c:pt idx="12" formatCode="#,##0">
                  <c:v>178569</c:v>
                </c:pt>
                <c:pt idx="13" formatCode="#,##0">
                  <c:v>198172.73680000001</c:v>
                </c:pt>
                <c:pt idx="14" formatCode="#,##0">
                  <c:v>235525</c:v>
                </c:pt>
                <c:pt idx="15" formatCode="#,##0">
                  <c:v>269026.22289999999</c:v>
                </c:pt>
                <c:pt idx="16" formatCode="#,##0">
                  <c:v>285037.94050000003</c:v>
                </c:pt>
                <c:pt idx="17" formatCode="#,##0">
                  <c:v>291726.6214</c:v>
                </c:pt>
                <c:pt idx="18" formatCode="#,##0">
                  <c:v>292753.39049999998</c:v>
                </c:pt>
                <c:pt idx="19" formatCode="#,##0">
                  <c:v>304088.06069999997</c:v>
                </c:pt>
                <c:pt idx="20" formatCode="#,##0">
                  <c:v>311348.9375</c:v>
                </c:pt>
                <c:pt idx="21" formatCode="#,##0">
                  <c:v>323228.9375</c:v>
                </c:pt>
                <c:pt idx="25" formatCode="#,##0">
                  <c:v>326047.9375</c:v>
                </c:pt>
                <c:pt idx="26" formatCode="#,##0">
                  <c:v>300199.9375</c:v>
                </c:pt>
                <c:pt idx="27" formatCode="#,##0">
                  <c:v>295694.9375</c:v>
                </c:pt>
                <c:pt idx="28" formatCode="#,##0">
                  <c:v>284261.01150000002</c:v>
                </c:pt>
                <c:pt idx="29" formatCode="#,##0">
                  <c:v>287707.46889999998</c:v>
                </c:pt>
                <c:pt idx="30" formatCode="#,##0">
                  <c:v>336984.92000000004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910919712"/>
        <c:axId val="-1910918624"/>
      </c:lineChart>
      <c:catAx>
        <c:axId val="-191091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-1910918624"/>
        <c:crossesAt val="0"/>
        <c:auto val="1"/>
        <c:lblAlgn val="ctr"/>
        <c:lblOffset val="100"/>
        <c:tickLblSkip val="3"/>
        <c:tickMarkSkip val="1"/>
        <c:noMultiLvlLbl val="0"/>
      </c:catAx>
      <c:valAx>
        <c:axId val="-1910918624"/>
        <c:scaling>
          <c:orientation val="minMax"/>
          <c:max val="350000"/>
        </c:scaling>
        <c:delete val="0"/>
        <c:axPos val="l"/>
        <c:majorGridlines>
          <c:spPr>
            <a:ln w="3175">
              <a:solidFill>
                <a:srgbClr val="B3B3B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 sz="2400"/>
                  <a:t>hectáreas</a:t>
                </a:r>
              </a:p>
            </c:rich>
          </c:tx>
          <c:layout>
            <c:manualLayout>
              <c:xMode val="edge"/>
              <c:yMode val="edge"/>
              <c:x val="2.7875441827624487E-2"/>
              <c:y val="0.3480934381922372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ES"/>
          </a:p>
        </c:txPr>
        <c:crossAx val="-1910919712"/>
        <c:crossesAt val="1"/>
        <c:crossBetween val="midCat"/>
      </c:valAx>
      <c:spPr>
        <a:noFill/>
        <a:ln w="3175">
          <a:solidFill>
            <a:srgbClr val="B3B3B3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0627512196781837"/>
          <c:y val="0.9174327057439472"/>
          <c:w val="0.78922344674461831"/>
          <c:h val="6.489877661211201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rgbClr val="FFFFFF"/>
    </a:solidFill>
    <a:ln w="6350">
      <a:solidFill>
        <a:schemeClr val="tx1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205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057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994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162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95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55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17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224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339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42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81DF8-DF4E-4212-9DFA-3D5398A7A725}" type="datetimeFigureOut">
              <a:rPr lang="es-ES" smtClean="0"/>
              <a:t>17/09/2014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2C411-555A-4C8F-8B3B-295974D6A9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913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3116" y="3011647"/>
            <a:ext cx="8324675" cy="190484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sz="6600" b="1" dirty="0" smtClean="0"/>
              <a:t>Liberalismo y expansión </a:t>
            </a:r>
            <a:br>
              <a:rPr lang="es-ES" sz="6600" b="1" dirty="0" smtClean="0"/>
            </a:br>
            <a:r>
              <a:rPr lang="es-ES" sz="6600" b="1" dirty="0" smtClean="0"/>
              <a:t>minera en España</a:t>
            </a:r>
            <a:endParaRPr lang="es-ES" sz="6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10899" y="5298340"/>
            <a:ext cx="6098797" cy="938503"/>
          </a:xfrm>
        </p:spPr>
        <p:txBody>
          <a:bodyPr>
            <a:noAutofit/>
          </a:bodyPr>
          <a:lstStyle/>
          <a:p>
            <a:r>
              <a:rPr lang="es-ES" sz="3200" dirty="0" smtClean="0"/>
              <a:t>Andrés Sánchez Picón</a:t>
            </a:r>
          </a:p>
          <a:p>
            <a:r>
              <a:rPr lang="es-ES" sz="3200" dirty="0" smtClean="0"/>
              <a:t>Miguel Á. Pérez de Perceval Verde</a:t>
            </a: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00668" y="285226"/>
            <a:ext cx="1011712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XII Congreso de la Asociación de Historia Contemporánea</a:t>
            </a:r>
          </a:p>
          <a:p>
            <a:pPr algn="ctr"/>
            <a:r>
              <a:rPr lang="es-ES" sz="2800" b="1" dirty="0" smtClean="0"/>
              <a:t>Madrid, septiembre 2014</a:t>
            </a:r>
          </a:p>
          <a:p>
            <a:endParaRPr lang="es-ES" sz="2800" b="1" dirty="0" smtClean="0"/>
          </a:p>
          <a:p>
            <a:r>
              <a:rPr lang="es-ES" sz="2000" dirty="0" smtClean="0"/>
              <a:t>Sesión 30. CAMBIOS ESTRUCTURALES DE LA ECONOMÍA Y LA SOCIEDAD DEL ANTIGUO RÉGIMEN A LA SOCIEDAD CONTEMPORÁNEA EN ESPAÑA (1770-1930): ¿LA REVOLUCIÓN LIBERAL? </a:t>
            </a:r>
            <a:endParaRPr lang="es-ES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1275" y="0"/>
            <a:ext cx="2110725" cy="23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210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4074" y="1441162"/>
            <a:ext cx="11710554" cy="5489574"/>
          </a:xfrm>
        </p:spPr>
        <p:txBody>
          <a:bodyPr/>
          <a:lstStyle/>
          <a:p>
            <a:r>
              <a:rPr lang="es-ES" dirty="0" smtClean="0"/>
              <a:t>Visión tradicional: supuso el empujón definitivo a la minería y a la inversión extranjera-&gt;liberalización del sector</a:t>
            </a:r>
          </a:p>
          <a:p>
            <a:r>
              <a:rPr lang="es-ES" dirty="0" smtClean="0"/>
              <a:t>Sin embargo, la facilidad para conceder realmente no favoreció a los empresarios mineros interesados por el laboreo</a:t>
            </a:r>
          </a:p>
          <a:p>
            <a:pPr lvl="1"/>
            <a:r>
              <a:rPr lang="es-ES" dirty="0" smtClean="0"/>
              <a:t>Favoreció la </a:t>
            </a:r>
            <a:r>
              <a:rPr lang="es-ES" dirty="0" err="1" smtClean="0"/>
              <a:t>registrería</a:t>
            </a:r>
            <a:r>
              <a:rPr lang="es-ES" dirty="0" smtClean="0"/>
              <a:t> (minería de papel)</a:t>
            </a:r>
          </a:p>
          <a:p>
            <a:pPr lvl="1"/>
            <a:r>
              <a:rPr lang="es-ES" dirty="0" smtClean="0"/>
              <a:t>Supuso en realidad un incremento de las barreras de acceso a las concesiones</a:t>
            </a:r>
          </a:p>
          <a:p>
            <a:r>
              <a:rPr lang="es-ES" dirty="0" smtClean="0"/>
              <a:t>En sí misma no favorecía directamente la inversión extranjera</a:t>
            </a:r>
          </a:p>
          <a:p>
            <a:pPr lvl="1"/>
            <a:r>
              <a:rPr lang="es-ES" dirty="0" smtClean="0"/>
              <a:t>Ya existía un flujo regular</a:t>
            </a:r>
          </a:p>
          <a:p>
            <a:pPr lvl="1"/>
            <a:r>
              <a:rPr lang="es-ES" dirty="0" smtClean="0"/>
              <a:t>Se había consolidado importantes empresas: </a:t>
            </a:r>
            <a:r>
              <a:rPr lang="es-ES" dirty="0" err="1" smtClean="0"/>
              <a:t>Tharsis</a:t>
            </a:r>
            <a:r>
              <a:rPr lang="es-ES" dirty="0" smtClean="0"/>
              <a:t>, Asturiana de Minas, en parte </a:t>
            </a:r>
            <a:r>
              <a:rPr lang="es-ES" dirty="0" err="1" smtClean="0"/>
              <a:t>Peñarroya</a:t>
            </a:r>
            <a:r>
              <a:rPr lang="es-ES" dirty="0" smtClean="0"/>
              <a:t>…</a:t>
            </a:r>
          </a:p>
          <a:p>
            <a:pPr lvl="1"/>
            <a:r>
              <a:rPr lang="es-ES" dirty="0" smtClean="0"/>
              <a:t>Hay ejemplos de fuerte inversión foránea con la legislación de 1825, como sucede en Cuba en la década de 1830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3910" y="365126"/>
            <a:ext cx="11980718" cy="8402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b="1" dirty="0" smtClean="0"/>
              <a:t>La falsa pista de la legislación: la ley de Bases de 1868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627359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1787" y="385734"/>
            <a:ext cx="11216081" cy="83906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 smtClean="0"/>
              <a:t>Concesiones registradas en la minería del plomo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-59" t="7645" r="203" b="1625"/>
          <a:stretch/>
        </p:blipFill>
        <p:spPr>
          <a:xfrm>
            <a:off x="2520000" y="1620000"/>
            <a:ext cx="8712000" cy="49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5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Porcentaje de minas y de superficie demarcada que rendían minerales en España, 1861-1891</a:t>
            </a:r>
            <a:endParaRPr lang="es-ES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88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7082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s-ES" b="1" dirty="0" smtClean="0"/>
              <a:t>Evolución de la superficie de las minas en España: total y minas activas, 1861-1891</a:t>
            </a:r>
            <a:endParaRPr lang="es-ES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4"/>
          <a:ext cx="10515600" cy="4952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4518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Proceso de re-regulación minera tras la ley de 1868</a:t>
            </a:r>
          </a:p>
          <a:p>
            <a:r>
              <a:rPr lang="es-ES" dirty="0" smtClean="0"/>
              <a:t>Progresivo nacionalismo minero</a:t>
            </a:r>
          </a:p>
          <a:p>
            <a:r>
              <a:rPr lang="es-ES" dirty="0" smtClean="0"/>
              <a:t>Nuevos marcos legislativos-&gt;ley de policía minera</a:t>
            </a:r>
          </a:p>
          <a:p>
            <a:r>
              <a:rPr lang="es-ES" dirty="0" smtClean="0"/>
              <a:t>Diversos intentos fallidos de promulgación de una nueva ley minera</a:t>
            </a:r>
          </a:p>
          <a:p>
            <a:endParaRPr lang="es-ES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7132" y="96678"/>
            <a:ext cx="11980718" cy="13255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/>
              <a:t>La vuelta atrás en la legislación del último tercio del XIX y primeras décadas del s. XX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59218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4978" y="180568"/>
            <a:ext cx="10579216" cy="84022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b="1" dirty="0" smtClean="0"/>
              <a:t>La minería: una actividad económica particular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2462" y="1347452"/>
            <a:ext cx="11627427" cy="5510548"/>
          </a:xfrm>
        </p:spPr>
        <p:txBody>
          <a:bodyPr>
            <a:normAutofit/>
          </a:bodyPr>
          <a:lstStyle/>
          <a:p>
            <a:r>
              <a:rPr lang="es-ES" dirty="0" smtClean="0"/>
              <a:t>Condicionada por las posibilidades de un yacimiento (recurso no renovable</a:t>
            </a:r>
            <a:r>
              <a:rPr lang="es-ES" dirty="0" smtClean="0"/>
              <a:t>)</a:t>
            </a:r>
          </a:p>
          <a:p>
            <a:endParaRPr lang="es-ES" dirty="0" smtClean="0"/>
          </a:p>
          <a:p>
            <a:r>
              <a:rPr lang="es-ES" dirty="0" smtClean="0"/>
              <a:t>Aprovecha un recurso del que se desconoce sus posibilidades reales (investigación minera)</a:t>
            </a:r>
          </a:p>
          <a:p>
            <a:pPr lvl="1"/>
            <a:r>
              <a:rPr lang="es-ES" dirty="0" smtClean="0"/>
              <a:t>-&gt; elevado grado de incertidumbre</a:t>
            </a:r>
          </a:p>
          <a:p>
            <a:pPr lvl="1"/>
            <a:r>
              <a:rPr lang="es-ES" dirty="0" smtClean="0"/>
              <a:t>-&gt; técnicas de investigación que evolucionan con el paso del tiempo (primeras décadas XIX: todavía predomina la intuición y la casualidad</a:t>
            </a:r>
            <a:r>
              <a:rPr lang="es-ES" dirty="0" smtClean="0"/>
              <a:t>)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Un sector muy ligado a las iniciativas e inversión foránea desde sus </a:t>
            </a:r>
            <a:r>
              <a:rPr lang="es-ES" dirty="0" smtClean="0"/>
              <a:t>inicios</a:t>
            </a:r>
          </a:p>
          <a:p>
            <a:endParaRPr lang="es-ES" dirty="0" smtClean="0"/>
          </a:p>
          <a:p>
            <a:r>
              <a:rPr lang="es-ES" dirty="0" smtClean="0"/>
              <a:t>Necesidad de una revisión profunda de la visión establecida sobre las transformaciones legislativas en la minería contemporánea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622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6620" y="331570"/>
            <a:ext cx="10640736" cy="73383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1825-69: Medio siglo de brillante cosecha legislativa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1756" y="1426128"/>
            <a:ext cx="10515600" cy="3875714"/>
          </a:xfrm>
        </p:spPr>
        <p:txBody>
          <a:bodyPr/>
          <a:lstStyle/>
          <a:p>
            <a:r>
              <a:rPr lang="es-ES" dirty="0" smtClean="0"/>
              <a:t>Leyes mineras siglos XIX-XX</a:t>
            </a:r>
          </a:p>
          <a:p>
            <a:pPr lvl="1"/>
            <a:r>
              <a:rPr lang="es-ES" dirty="0" smtClean="0"/>
              <a:t>Real Decreto-Ley de 4-VII-1825</a:t>
            </a:r>
          </a:p>
          <a:p>
            <a:pPr lvl="1"/>
            <a:r>
              <a:rPr lang="es-ES" dirty="0" smtClean="0"/>
              <a:t>Ley de Minas de 11-IV-1849</a:t>
            </a:r>
          </a:p>
          <a:p>
            <a:pPr lvl="1"/>
            <a:r>
              <a:rPr lang="es-ES" dirty="0" smtClean="0"/>
              <a:t>Ley de Minas de 6-VII-1859</a:t>
            </a:r>
          </a:p>
          <a:p>
            <a:pPr lvl="1"/>
            <a:r>
              <a:rPr lang="es-ES" dirty="0" smtClean="0"/>
              <a:t>Ley de Minas de 4-III-1868</a:t>
            </a:r>
          </a:p>
          <a:p>
            <a:pPr lvl="1"/>
            <a:r>
              <a:rPr lang="es-ES" dirty="0" smtClean="0"/>
              <a:t>Decreto-Ley de Bases de 29-XII-1868</a:t>
            </a:r>
          </a:p>
          <a:p>
            <a:pPr lvl="1"/>
            <a:r>
              <a:rPr lang="es-ES" dirty="0" smtClean="0"/>
              <a:t>Ley de Minas de 19-VII-1944</a:t>
            </a:r>
          </a:p>
          <a:p>
            <a:pPr lvl="1"/>
            <a:r>
              <a:rPr lang="es-ES" dirty="0" smtClean="0"/>
              <a:t>Ley de Minas de 21-VII-1973</a:t>
            </a:r>
          </a:p>
          <a:p>
            <a:r>
              <a:rPr lang="es-ES" dirty="0" smtClean="0"/>
              <a:t>1825-1868 → 5 leyes en 44 años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546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13075"/>
          </a:xfrm>
        </p:spPr>
        <p:txBody>
          <a:bodyPr/>
          <a:lstStyle/>
          <a:p>
            <a:r>
              <a:rPr lang="es-ES" dirty="0" smtClean="0"/>
              <a:t>Regula el acceso a las concesiones mineras</a:t>
            </a:r>
          </a:p>
          <a:p>
            <a:r>
              <a:rPr lang="es-ES" dirty="0" smtClean="0"/>
              <a:t>Organiza la administración minera</a:t>
            </a:r>
          </a:p>
          <a:p>
            <a:r>
              <a:rPr lang="es-ES" dirty="0" smtClean="0"/>
              <a:t>No establece distinción entre españoles y extranjeros</a:t>
            </a:r>
          </a:p>
          <a:p>
            <a:r>
              <a:rPr lang="es-ES" dirty="0" smtClean="0"/>
              <a:t>Proporciona la base para el desarrollo de las iniciativas en </a:t>
            </a:r>
            <a:r>
              <a:rPr lang="es-ES" dirty="0" smtClean="0"/>
              <a:t>minería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457974" y="365126"/>
            <a:ext cx="8895826" cy="101905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Ley de 1825: derecho minero moderno</a:t>
            </a:r>
            <a:endParaRPr lang="es-ES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248" y="5086350"/>
            <a:ext cx="11756961" cy="142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70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aztea.euskonews.com/0545zbk/argazkiak/gaiak054509_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043" y="2091195"/>
            <a:ext cx="1489511" cy="1986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6421" y="4172081"/>
            <a:ext cx="1919374" cy="25323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135810" y="1644083"/>
            <a:ext cx="208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Fausto de </a:t>
            </a:r>
            <a:r>
              <a:rPr lang="es-ES" dirty="0" err="1" smtClean="0"/>
              <a:t>Elhuyar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7766421" y="3707877"/>
            <a:ext cx="2541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Luis </a:t>
            </a:r>
            <a:r>
              <a:rPr lang="es-ES" dirty="0" smtClean="0"/>
              <a:t>López </a:t>
            </a:r>
            <a:r>
              <a:rPr lang="es-ES" dirty="0"/>
              <a:t>Ballesteros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0343" y="5103003"/>
            <a:ext cx="1887713" cy="1601461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0437654" y="4655890"/>
            <a:ext cx="148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Fernando VII</a:t>
            </a:r>
            <a:endParaRPr lang="es-ES" dirty="0"/>
          </a:p>
        </p:txBody>
      </p:sp>
      <p:sp>
        <p:nvSpPr>
          <p:cNvPr id="10" name="Título 1"/>
          <p:cNvSpPr>
            <a:spLocks noGrp="1"/>
          </p:cNvSpPr>
          <p:nvPr>
            <p:ph type="title"/>
          </p:nvPr>
        </p:nvSpPr>
        <p:spPr>
          <a:xfrm>
            <a:off x="746620" y="331570"/>
            <a:ext cx="10640736" cy="73383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b="1" dirty="0" smtClean="0"/>
              <a:t>Factores que influyen en la nueva legislación</a:t>
            </a:r>
            <a:endParaRPr lang="es-ES" b="1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494327" y="1458083"/>
            <a:ext cx="9480259" cy="5399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Complejos. Anticipación de la legislación minera</a:t>
            </a:r>
          </a:p>
          <a:p>
            <a:r>
              <a:rPr lang="es-ES" dirty="0" smtClean="0"/>
              <a:t>Presión de la minería del sur (Sierra de </a:t>
            </a:r>
            <a:r>
              <a:rPr lang="es-ES" dirty="0" err="1" smtClean="0"/>
              <a:t>Gádor</a:t>
            </a:r>
            <a:r>
              <a:rPr lang="es-ES" dirty="0" smtClean="0"/>
              <a:t>)-&gt;ley de 1825 consolidación del avance de esta minería (vientos del sur)</a:t>
            </a:r>
          </a:p>
          <a:p>
            <a:r>
              <a:rPr lang="es-ES" dirty="0" err="1" smtClean="0"/>
              <a:t>Elhuyar</a:t>
            </a:r>
            <a:r>
              <a:rPr lang="es-ES" dirty="0" smtClean="0"/>
              <a:t>-&gt;muestra el papel que van a tener los facultativos de minas en el desarrollo legislativo</a:t>
            </a:r>
          </a:p>
          <a:p>
            <a:r>
              <a:rPr lang="es-ES" dirty="0"/>
              <a:t>Necesidades económicas del Estado</a:t>
            </a:r>
          </a:p>
          <a:p>
            <a:r>
              <a:rPr lang="es-ES" dirty="0" smtClean="0"/>
              <a:t>Luis López Ballesteros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71223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6373" y="172178"/>
            <a:ext cx="7896225" cy="8540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 smtClean="0"/>
              <a:t>Problemas de la nueva legislación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2306" y="1155290"/>
            <a:ext cx="11585896" cy="4351338"/>
          </a:xfrm>
        </p:spPr>
        <p:txBody>
          <a:bodyPr/>
          <a:lstStyle/>
          <a:p>
            <a:r>
              <a:rPr lang="es-ES" dirty="0" smtClean="0"/>
              <a:t>Limitada superficie que podían tener las concesiones</a:t>
            </a:r>
          </a:p>
          <a:p>
            <a:pPr lvl="1"/>
            <a:r>
              <a:rPr lang="es-ES" dirty="0"/>
              <a:t>F</a:t>
            </a:r>
            <a:r>
              <a:rPr lang="es-ES" dirty="0" smtClean="0"/>
              <a:t>avorece la </a:t>
            </a:r>
            <a:r>
              <a:rPr lang="es-ES" dirty="0" err="1" smtClean="0"/>
              <a:t>microminería</a:t>
            </a:r>
            <a:endParaRPr lang="es-ES" dirty="0" smtClean="0"/>
          </a:p>
          <a:p>
            <a:pPr lvl="1"/>
            <a:r>
              <a:rPr lang="es-ES" dirty="0" smtClean="0"/>
              <a:t>Gran limitación para la explotación racional de los </a:t>
            </a:r>
            <a:r>
              <a:rPr lang="es-ES" dirty="0" smtClean="0"/>
              <a:t>yacimientos</a:t>
            </a:r>
          </a:p>
          <a:p>
            <a:pPr lvl="1"/>
            <a:r>
              <a:rPr lang="es-ES" dirty="0" smtClean="0"/>
              <a:t>Principal hipoteca en la organización productiva y empresarial de la minería de los dos primeros tercios del s. XIX</a:t>
            </a:r>
            <a:endParaRPr lang="es-ES" dirty="0" smtClean="0"/>
          </a:p>
          <a:p>
            <a:r>
              <a:rPr lang="es-ES" dirty="0" smtClean="0"/>
              <a:t>Necesidad de mantener las concesiones en actividad -&gt; posibilidad de denuncio</a:t>
            </a:r>
          </a:p>
          <a:p>
            <a:r>
              <a:rPr lang="es-ES" dirty="0" smtClean="0"/>
              <a:t>Las minas </a:t>
            </a:r>
            <a:r>
              <a:rPr lang="es-ES" dirty="0" smtClean="0"/>
              <a:t>eran una </a:t>
            </a:r>
            <a:r>
              <a:rPr lang="es-ES" dirty="0" smtClean="0"/>
              <a:t>propiedad del monarca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4" y="4829174"/>
            <a:ext cx="11240643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39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6504" y="1825625"/>
            <a:ext cx="11719420" cy="4351338"/>
          </a:xfrm>
        </p:spPr>
        <p:txBody>
          <a:bodyPr/>
          <a:lstStyle/>
          <a:p>
            <a:r>
              <a:rPr lang="es-ES" dirty="0" smtClean="0"/>
              <a:t>Abre el periodo constituyente de la minería española (1825-1849: Fernández Espinar, 1997)</a:t>
            </a:r>
          </a:p>
          <a:p>
            <a:r>
              <a:rPr lang="es-ES" dirty="0" smtClean="0"/>
              <a:t>En los años siguientes se fue asentando la organización administrativa de la minería</a:t>
            </a:r>
          </a:p>
          <a:p>
            <a:r>
              <a:rPr lang="es-ES" dirty="0" smtClean="0"/>
              <a:t>Investigación estatal y desarrollo de las publicaciones y estadísticas mineras (Anales de Minas, Boletín Oficial de Minas…)</a:t>
            </a:r>
          </a:p>
          <a:p>
            <a:r>
              <a:rPr lang="es-ES" dirty="0" smtClean="0"/>
              <a:t>Al principio limitada influencia productiva (plomo sobre todo): hay que esperar a la década de 1840 para que se consolide la expansión minera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662552" y="264458"/>
            <a:ext cx="5676105" cy="8402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b="1" dirty="0" smtClean="0"/>
              <a:t>Efectos de la ley de 1825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58764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7667625" cy="9017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 smtClean="0"/>
              <a:t>Evolución en las siguientes leyes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504951"/>
            <a:ext cx="11153775" cy="3028950"/>
          </a:xfrm>
        </p:spPr>
        <p:txBody>
          <a:bodyPr/>
          <a:lstStyle/>
          <a:p>
            <a:r>
              <a:rPr lang="es-ES" dirty="0" smtClean="0"/>
              <a:t>Progresiva liberalización de la actividad minera</a:t>
            </a:r>
          </a:p>
          <a:p>
            <a:r>
              <a:rPr lang="es-ES" dirty="0" smtClean="0"/>
              <a:t>Ampliación progresiva de la superficie concedida, hasta que se eliminaron las limitaciones con la ley de 1859</a:t>
            </a:r>
          </a:p>
          <a:p>
            <a:r>
              <a:rPr lang="es-ES" dirty="0" smtClean="0"/>
              <a:t>Con la ley de 1849 la propiedad de las sustancias minerales pasa la Estado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605" y="5010150"/>
            <a:ext cx="10023395" cy="142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54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0222" y="415460"/>
            <a:ext cx="7114563" cy="79255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 smtClean="0"/>
              <a:t>De 1825 a 1868: leyes mineras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825625"/>
            <a:ext cx="11107723" cy="4351338"/>
          </a:xfrm>
        </p:spPr>
        <p:txBody>
          <a:bodyPr/>
          <a:lstStyle/>
          <a:p>
            <a:r>
              <a:rPr lang="es-ES" dirty="0" smtClean="0"/>
              <a:t>1849: supresión de la jurisdicción especial, reorganización de la gestión de las concesiones, ampliación de la superficie de la minas…</a:t>
            </a:r>
          </a:p>
          <a:p>
            <a:r>
              <a:rPr lang="es-ES" dirty="0" smtClean="0"/>
              <a:t>1859: alabada por su alto grado de calidad técnica-&gt;será la que regule la minería en muchos aspectos hasta la ley de 1944</a:t>
            </a:r>
          </a:p>
          <a:p>
            <a:r>
              <a:rPr lang="es-ES" dirty="0" smtClean="0"/>
              <a:t>Marzo 1868: sólo fue una modificación parcial de la de 1859</a:t>
            </a:r>
          </a:p>
          <a:p>
            <a:r>
              <a:rPr lang="es-ES" dirty="0" smtClean="0"/>
              <a:t>Diciembre 1868: más bien una declaración de principios. No se desarrolló reglamentariamente hasta 1905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89749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785</Words>
  <Application>Microsoft Office PowerPoint</Application>
  <PresentationFormat>Panorámica</PresentationFormat>
  <Paragraphs>81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Liberalismo y expansión  minera en España</vt:lpstr>
      <vt:lpstr>La minería: una actividad económica particular</vt:lpstr>
      <vt:lpstr>1825-69: Medio siglo de brillante cosecha legislativa</vt:lpstr>
      <vt:lpstr>Ley de 1825: derecho minero moderno</vt:lpstr>
      <vt:lpstr>Factores que influyen en la nueva legislación</vt:lpstr>
      <vt:lpstr>Problemas de la nueva legislación</vt:lpstr>
      <vt:lpstr>Efectos de la ley de 1825</vt:lpstr>
      <vt:lpstr>Evolución en las siguientes leyes</vt:lpstr>
      <vt:lpstr>De 1825 a 1868: leyes mineras</vt:lpstr>
      <vt:lpstr>La falsa pista de la legislación: la ley de Bases de 1868</vt:lpstr>
      <vt:lpstr>Concesiones registradas en la minería del plomo</vt:lpstr>
      <vt:lpstr>Porcentaje de minas y de superficie demarcada que rendían minerales en España, 1861-1891</vt:lpstr>
      <vt:lpstr>Evolución de la superficie de las minas en España: total y minas activas, 1861-1891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Liberalismo y expansión  minera en España</dc:title>
  <dc:creator>Miguel Pérez de Perceval Verde</dc:creator>
  <cp:lastModifiedBy>Miguel Pérez de Perceval Verde</cp:lastModifiedBy>
  <cp:revision>29</cp:revision>
  <dcterms:created xsi:type="dcterms:W3CDTF">2014-09-14T01:27:26Z</dcterms:created>
  <dcterms:modified xsi:type="dcterms:W3CDTF">2014-09-17T07:56:12Z</dcterms:modified>
</cp:coreProperties>
</file>